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99" r:id="rId5"/>
    <p:sldId id="300" r:id="rId6"/>
    <p:sldId id="261" r:id="rId7"/>
    <p:sldId id="296" r:id="rId8"/>
    <p:sldId id="301" r:id="rId9"/>
    <p:sldId id="303" r:id="rId10"/>
    <p:sldId id="304" r:id="rId11"/>
    <p:sldId id="298" r:id="rId12"/>
    <p:sldId id="305" r:id="rId13"/>
    <p:sldId id="302" r:id="rId14"/>
    <p:sldId id="306" r:id="rId15"/>
    <p:sldId id="287" r:id="rId1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pos="2880">
          <p15:clr>
            <a:srgbClr val="A4A3A4"/>
          </p15:clr>
        </p15:guide>
        <p15:guide id="5" pos="567">
          <p15:clr>
            <a:srgbClr val="A4A3A4"/>
          </p15:clr>
        </p15:guide>
        <p15:guide id="6" pos="5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5"/>
    <a:srgbClr val="F79C78"/>
    <a:srgbClr val="89439F"/>
    <a:srgbClr val="B88EC5"/>
    <a:srgbClr val="7AA22F"/>
    <a:srgbClr val="FFD22A"/>
    <a:srgbClr val="F8C9A7"/>
    <a:srgbClr val="4BACC6"/>
    <a:srgbClr val="9CCA4A"/>
    <a:srgbClr val="F4B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1111" autoAdjust="0"/>
  </p:normalViewPr>
  <p:slideViewPr>
    <p:cSldViewPr showGuides="1">
      <p:cViewPr>
        <p:scale>
          <a:sx n="106" d="100"/>
          <a:sy n="106" d="100"/>
        </p:scale>
        <p:origin x="-102" y="-426"/>
      </p:cViewPr>
      <p:guideLst>
        <p:guide orient="horz" pos="4020"/>
        <p:guide orient="horz" pos="436"/>
        <p:guide orient="horz" pos="2387"/>
        <p:guide pos="2880"/>
        <p:guide pos="567"/>
        <p:guide pos="51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41CA362-8A64-4C0E-AF89-A7B39A880891}" type="datetimeFigureOut">
              <a:rPr lang="en-AU" smtClean="0"/>
              <a:t>1/11/2017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ECFD05BE-CA6C-4C88-B087-07A5FF8789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A46F0F89-FF74-4342-8BE2-EE0B71D5E6D4}" type="datetimeFigureOut">
              <a:rPr lang="en-AU" smtClean="0"/>
              <a:t>1/11/2017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057C3FE-26A4-4016-9A9C-79AF3EE61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33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51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33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42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6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3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49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34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26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40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CF05-F84F-4013-99D5-A50FE84B5412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9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57E6-55C0-4BE5-A02B-4FCEE5E27504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17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217-C8D6-4B60-B4E6-F672666CDD0E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40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A56-ABE6-470C-93F7-5BF418978C74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7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8E24-0247-4528-A48D-94E9D92F2A31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9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9B-E912-444B-AAC6-F876586D50AA}" type="datetime1">
              <a:rPr lang="en-AU" smtClean="0"/>
              <a:t>1/11/2017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43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42D-B06B-482B-B3E5-075AF0FE84BE}" type="datetime1">
              <a:rPr lang="en-AU" smtClean="0"/>
              <a:t>1/11/2017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57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88F8-D93F-4DA4-898F-EE86EF25B6DF}" type="datetime1">
              <a:rPr lang="en-AU" smtClean="0"/>
              <a:t>1/11/2017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9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A848-589D-499B-BD95-50B37E30B387}" type="datetime1">
              <a:rPr lang="en-AU" smtClean="0"/>
              <a:t>1/11/2017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7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EC0A-E483-48C5-AEC4-59FCDDD3D840}" type="datetime1">
              <a:rPr lang="en-AU" smtClean="0"/>
              <a:t>1/11/2017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03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22-6404-4103-B4F5-483F70FA7AED}" type="datetime1">
              <a:rPr lang="en-AU" smtClean="0"/>
              <a:t>1/11/2017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3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C3-4D7E-4A10-BCAB-1A257FECBB4D}" type="datetime1">
              <a:rPr lang="en-AU" smtClean="0"/>
              <a:t>1/11/2017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1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3136653" y="0"/>
            <a:ext cx="6007347" cy="263691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4" name="Rectangle 273"/>
          <p:cNvSpPr/>
          <p:nvPr/>
        </p:nvSpPr>
        <p:spPr>
          <a:xfrm>
            <a:off x="0" y="2636911"/>
            <a:ext cx="9144000" cy="374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Rectangle 271"/>
          <p:cNvSpPr/>
          <p:nvPr/>
        </p:nvSpPr>
        <p:spPr>
          <a:xfrm>
            <a:off x="0" y="0"/>
            <a:ext cx="3136653" cy="2470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/>
          <p:cNvSpPr/>
          <p:nvPr/>
        </p:nvSpPr>
        <p:spPr>
          <a:xfrm>
            <a:off x="0" y="2470538"/>
            <a:ext cx="3136653" cy="166373"/>
          </a:xfrm>
          <a:prstGeom prst="rect">
            <a:avLst/>
          </a:prstGeom>
          <a:solidFill>
            <a:srgbClr val="7A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46" name="Group 245"/>
          <p:cNvGrpSpPr/>
          <p:nvPr/>
        </p:nvGrpSpPr>
        <p:grpSpPr>
          <a:xfrm>
            <a:off x="611560" y="548680"/>
            <a:ext cx="1916826" cy="1327490"/>
            <a:chOff x="2639219" y="1356236"/>
            <a:chExt cx="3290888" cy="2279090"/>
          </a:xfrm>
        </p:grpSpPr>
        <p:grpSp>
          <p:nvGrpSpPr>
            <p:cNvPr id="244" name="Group 243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9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8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9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1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7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3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1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2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2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3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6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7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8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9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0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1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3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4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6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7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0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2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4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5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6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9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1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3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4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35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0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2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58" name="TextBox 257"/>
          <p:cNvSpPr txBox="1"/>
          <p:nvPr/>
        </p:nvSpPr>
        <p:spPr>
          <a:xfrm>
            <a:off x="3464045" y="3756137"/>
            <a:ext cx="46859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P. King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Commissioner, Productivity Commission</a:t>
            </a:r>
            <a:endParaRPr lang="en-A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734685" y="292430"/>
            <a:ext cx="4811281" cy="2224231"/>
          </a:xfrm>
          <a:prstGeom prst="rect">
            <a:avLst/>
          </a:prstGeom>
          <a:noFill/>
        </p:spPr>
        <p:txBody>
          <a:bodyPr wrap="square" lIns="180000" tIns="108000" rIns="216000" bIns="144000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WHAT CAN THE ENERGY AND WATER INDUSTRIES LEARN FROM EACH </a:t>
            </a:r>
            <a:r>
              <a:rPr lang="en-AU" sz="3200" b="1" dirty="0" smtClean="0">
                <a:solidFill>
                  <a:schemeClr val="bg1"/>
                </a:solidFill>
              </a:rPr>
              <a:t>OTHER?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166496" y="6381328"/>
            <a:ext cx="3077913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Sydney, 27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4989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8627" y="6381328"/>
            <a:ext cx="1145781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9907" y="92195"/>
            <a:ext cx="7301199" cy="668608"/>
            <a:chOff x="0" y="0"/>
            <a:chExt cx="7301199" cy="668608"/>
          </a:xfrm>
        </p:grpSpPr>
        <p:sp>
          <p:nvSpPr>
            <p:cNvPr id="17" name="TextBox 16"/>
            <p:cNvSpPr txBox="1"/>
            <p:nvPr/>
          </p:nvSpPr>
          <p:spPr>
            <a:xfrm>
              <a:off x="0" y="0"/>
              <a:ext cx="7301199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at what level of the supply chain?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026" name="Picture 2" descr="Image result for Building block pric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61" y="3501008"/>
            <a:ext cx="4762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29907" y="860532"/>
            <a:ext cx="3923672" cy="668608"/>
            <a:chOff x="0" y="0"/>
            <a:chExt cx="3923672" cy="668608"/>
          </a:xfrm>
        </p:grpSpPr>
        <p:sp>
          <p:nvSpPr>
            <p:cNvPr id="27" name="TextBox 26"/>
            <p:cNvSpPr txBox="1"/>
            <p:nvPr/>
          </p:nvSpPr>
          <p:spPr>
            <a:xfrm>
              <a:off x="0" y="0"/>
              <a:ext cx="3923672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for access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7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100392" cy="4736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75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Regulated network charges account for much of the end-user price increase (in states where networks owned by governments)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860032" y="2204864"/>
            <a:ext cx="0" cy="342038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36096" y="2708920"/>
            <a:ext cx="14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Privately owned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2708920"/>
            <a:ext cx="175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Government owned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932040" y="2708920"/>
            <a:ext cx="504056" cy="288032"/>
          </a:xfrm>
          <a:prstGeom prst="rightArrow">
            <a:avLst/>
          </a:prstGeom>
          <a:solidFill>
            <a:schemeClr val="tx1"/>
          </a:solidFill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14" name="Right Arrow 13"/>
          <p:cNvSpPr/>
          <p:nvPr/>
        </p:nvSpPr>
        <p:spPr>
          <a:xfrm rot="10800000">
            <a:off x="4283968" y="2708920"/>
            <a:ext cx="504056" cy="288032"/>
          </a:xfrm>
          <a:prstGeom prst="rightArrow">
            <a:avLst/>
          </a:prstGeom>
          <a:solidFill>
            <a:schemeClr val="tx1"/>
          </a:solidFill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6165304"/>
            <a:ext cx="2657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regulatory decisions, CME analysis</a:t>
            </a:r>
          </a:p>
        </p:txBody>
      </p:sp>
    </p:spTree>
    <p:extLst>
      <p:ext uri="{BB962C8B-B14F-4D97-AF65-F5344CB8AC3E}">
        <p14:creationId xmlns:p14="http://schemas.microsoft.com/office/powerpoint/2010/main" val="36974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8627" y="6381328"/>
            <a:ext cx="1145781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9907" y="92195"/>
            <a:ext cx="7301199" cy="668608"/>
            <a:chOff x="0" y="0"/>
            <a:chExt cx="7301199" cy="668608"/>
          </a:xfrm>
        </p:grpSpPr>
        <p:sp>
          <p:nvSpPr>
            <p:cNvPr id="17" name="TextBox 16"/>
            <p:cNvSpPr txBox="1"/>
            <p:nvPr/>
          </p:nvSpPr>
          <p:spPr>
            <a:xfrm>
              <a:off x="0" y="0"/>
              <a:ext cx="7301199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at what level of the supply chain?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026" name="Picture 2" descr="Image result for Building block pric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61" y="3501008"/>
            <a:ext cx="4762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9907" y="1613883"/>
            <a:ext cx="6777017" cy="701181"/>
            <a:chOff x="0" y="0"/>
            <a:chExt cx="6777017" cy="70118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0"/>
              <a:ext cx="6777017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 the components of prices matter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29907" y="860532"/>
            <a:ext cx="3923672" cy="668608"/>
            <a:chOff x="0" y="0"/>
            <a:chExt cx="3923672" cy="668608"/>
          </a:xfrm>
        </p:grpSpPr>
        <p:sp>
          <p:nvSpPr>
            <p:cNvPr id="27" name="TextBox 26"/>
            <p:cNvSpPr txBox="1"/>
            <p:nvPr/>
          </p:nvSpPr>
          <p:spPr>
            <a:xfrm>
              <a:off x="0" y="0"/>
              <a:ext cx="3923672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for access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9907" y="2356085"/>
            <a:ext cx="6058871" cy="701181"/>
            <a:chOff x="0" y="0"/>
            <a:chExt cx="6058871" cy="701181"/>
          </a:xfrm>
        </p:grpSpPr>
        <p:sp>
          <p:nvSpPr>
            <p:cNvPr id="32" name="TextBox 31"/>
            <p:cNvSpPr txBox="1"/>
            <p:nvPr/>
          </p:nvSpPr>
          <p:spPr>
            <a:xfrm>
              <a:off x="0" y="0"/>
              <a:ext cx="6058871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for system augmentation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5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5554" y="2915913"/>
            <a:ext cx="2392917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</p:txBody>
      </p:sp>
    </p:spTree>
    <p:extLst>
      <p:ext uri="{BB962C8B-B14F-4D97-AF65-F5344CB8AC3E}">
        <p14:creationId xmlns:p14="http://schemas.microsoft.com/office/powerpoint/2010/main" val="765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2610" y="6381328"/>
            <a:ext cx="158179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0960" y="316863"/>
            <a:ext cx="8276466" cy="2342656"/>
            <a:chOff x="1539280" y="115936"/>
            <a:chExt cx="8276466" cy="2342656"/>
          </a:xfrm>
        </p:grpSpPr>
        <p:sp>
          <p:nvSpPr>
            <p:cNvPr id="17" name="TextBox 16"/>
            <p:cNvSpPr txBox="1"/>
            <p:nvPr/>
          </p:nvSpPr>
          <p:spPr>
            <a:xfrm>
              <a:off x="1539280" y="115936"/>
              <a:ext cx="8276466" cy="23426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investment just be ‘left to the market’?</a:t>
              </a:r>
            </a:p>
            <a:p>
              <a:pPr>
                <a:lnSpc>
                  <a:spcPts val="3200"/>
                </a:lnSpc>
              </a:pP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this depend on the ‘design’ of the market?</a:t>
              </a:r>
            </a:p>
            <a:p>
              <a:pPr>
                <a:lnSpc>
                  <a:spcPts val="3200"/>
                </a:lnSpc>
              </a:pP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happens when …. happens?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18968874">
              <a:off x="2045185" y="454807"/>
              <a:ext cx="155561" cy="172282"/>
              <a:chOff x="11203950" y="12814099"/>
              <a:chExt cx="1375458" cy="152330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203950" y="13833344"/>
                <a:ext cx="1368152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11643303" y="13246145"/>
                <a:ext cx="1368151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2050" name="Picture 2" descr="Image result for SA black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492479" cy="2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3136653" y="0"/>
            <a:ext cx="6007347" cy="263691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4" name="Rectangle 273"/>
          <p:cNvSpPr/>
          <p:nvPr/>
        </p:nvSpPr>
        <p:spPr>
          <a:xfrm>
            <a:off x="0" y="2860353"/>
            <a:ext cx="9144000" cy="374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2" name="Rectangle 271"/>
          <p:cNvSpPr/>
          <p:nvPr/>
        </p:nvSpPr>
        <p:spPr>
          <a:xfrm>
            <a:off x="0" y="0"/>
            <a:ext cx="3136653" cy="2470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/>
          <p:cNvSpPr/>
          <p:nvPr/>
        </p:nvSpPr>
        <p:spPr>
          <a:xfrm>
            <a:off x="0" y="2470538"/>
            <a:ext cx="3136653" cy="166373"/>
          </a:xfrm>
          <a:prstGeom prst="rect">
            <a:avLst/>
          </a:prstGeom>
          <a:solidFill>
            <a:srgbClr val="7A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46" name="Group 245"/>
          <p:cNvGrpSpPr/>
          <p:nvPr/>
        </p:nvGrpSpPr>
        <p:grpSpPr>
          <a:xfrm>
            <a:off x="611560" y="548680"/>
            <a:ext cx="1916826" cy="1327490"/>
            <a:chOff x="2639219" y="1356236"/>
            <a:chExt cx="3290888" cy="2279090"/>
          </a:xfrm>
        </p:grpSpPr>
        <p:grpSp>
          <p:nvGrpSpPr>
            <p:cNvPr id="244" name="Group 243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9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8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9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1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7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3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1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2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2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3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6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7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8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9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0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1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3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4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6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7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0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2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4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5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6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9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1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3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4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35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0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2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47" name="TextBox 246"/>
          <p:cNvSpPr txBox="1"/>
          <p:nvPr/>
        </p:nvSpPr>
        <p:spPr>
          <a:xfrm>
            <a:off x="4860032" y="908720"/>
            <a:ext cx="3600400" cy="1177791"/>
          </a:xfrm>
          <a:prstGeom prst="rect">
            <a:avLst/>
          </a:prstGeom>
          <a:noFill/>
        </p:spPr>
        <p:txBody>
          <a:bodyPr wrap="square" lIns="180000" tIns="108000" rIns="216000" bIns="144000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 much more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2" y="3170138"/>
            <a:ext cx="2718604" cy="1359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93096"/>
            <a:ext cx="2152650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87" y="4653136"/>
            <a:ext cx="1904926" cy="1846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56" y="2878025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V="1">
            <a:off x="0" y="6381328"/>
            <a:ext cx="8244408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Slide Number Placeholder 2"/>
          <p:cNvSpPr txBox="1">
            <a:spLocks/>
          </p:cNvSpPr>
          <p:nvPr/>
        </p:nvSpPr>
        <p:spPr>
          <a:xfrm>
            <a:off x="8316416" y="6437101"/>
            <a:ext cx="792088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30900" cy="668608"/>
          </a:xfrm>
          <a:prstGeom prst="rect">
            <a:avLst/>
          </a:prstGeom>
          <a:solidFill>
            <a:schemeClr val="tx1"/>
          </a:solidFill>
        </p:spPr>
        <p:txBody>
          <a:bodyPr wrap="none" lIns="900000" tIns="144000" rIns="360000" bIns="14400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grpSp>
        <p:nvGrpSpPr>
          <p:cNvPr id="12" name="Group 11"/>
          <p:cNvGrpSpPr/>
          <p:nvPr/>
        </p:nvGrpSpPr>
        <p:grpSpPr>
          <a:xfrm rot="18968874">
            <a:off x="381596" y="273224"/>
            <a:ext cx="154735" cy="154735"/>
            <a:chOff x="1763688" y="1484784"/>
            <a:chExt cx="1368152" cy="1368152"/>
          </a:xfrm>
        </p:grpSpPr>
        <p:sp>
          <p:nvSpPr>
            <p:cNvPr id="13" name="Rectangle 12"/>
            <p:cNvSpPr/>
            <p:nvPr/>
          </p:nvSpPr>
          <p:spPr>
            <a:xfrm>
              <a:off x="1763688" y="2348880"/>
              <a:ext cx="1368152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2195736" y="1916832"/>
              <a:ext cx="1368152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3346" y="2858957"/>
            <a:ext cx="1233378" cy="587441"/>
          </a:xfrm>
          <a:prstGeom prst="rect">
            <a:avLst/>
          </a:prstGeom>
          <a:ln>
            <a:noFill/>
          </a:ln>
        </p:spPr>
        <p:txBody>
          <a:bodyPr wrap="none" lIns="144000" tIns="108000" rIns="144000" bIns="10800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sp>
        <p:nvSpPr>
          <p:cNvPr id="18" name="Oval 17"/>
          <p:cNvSpPr/>
          <p:nvPr/>
        </p:nvSpPr>
        <p:spPr>
          <a:xfrm>
            <a:off x="1539359" y="1988840"/>
            <a:ext cx="576064" cy="57606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4132003" y="1988840"/>
            <a:ext cx="576064" cy="576064"/>
          </a:xfrm>
          <a:prstGeom prst="ellipse">
            <a:avLst/>
          </a:prstGeom>
          <a:noFill/>
          <a:ln>
            <a:solidFill>
              <a:srgbClr val="F4B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7015594" y="1988840"/>
            <a:ext cx="576064" cy="576064"/>
          </a:xfrm>
          <a:prstGeom prst="ellipse">
            <a:avLst/>
          </a:prstGeom>
          <a:noFill/>
          <a:ln>
            <a:solidFill>
              <a:srgbClr val="B88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>
          <a:xfrm>
            <a:off x="2115423" y="2276872"/>
            <a:ext cx="2016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20" idx="2"/>
          </p:cNvCxnSpPr>
          <p:nvPr/>
        </p:nvCxnSpPr>
        <p:spPr>
          <a:xfrm>
            <a:off x="4708067" y="2276872"/>
            <a:ext cx="2307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67915" y="2687304"/>
            <a:ext cx="2047901" cy="1695437"/>
          </a:xfrm>
          <a:prstGeom prst="rect">
            <a:avLst/>
          </a:prstGeom>
          <a:ln>
            <a:noFill/>
          </a:ln>
        </p:spPr>
        <p:txBody>
          <a:bodyPr wrap="square" lIns="144000" tIns="108000" rIns="144000" bIns="10800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structure and competition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8375" y="2958456"/>
            <a:ext cx="1796033" cy="587441"/>
          </a:xfrm>
          <a:prstGeom prst="rect">
            <a:avLst/>
          </a:prstGeom>
          <a:ln>
            <a:noFill/>
          </a:ln>
        </p:spPr>
        <p:txBody>
          <a:bodyPr wrap="none" lIns="144000" tIns="108000" rIns="144000" bIns="10800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</p:txBody>
      </p:sp>
    </p:spTree>
    <p:extLst>
      <p:ext uri="{BB962C8B-B14F-4D97-AF65-F5344CB8AC3E}">
        <p14:creationId xmlns:p14="http://schemas.microsoft.com/office/powerpoint/2010/main" val="29027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6465" y="2915913"/>
            <a:ext cx="6971094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structure and competition</a:t>
            </a:r>
          </a:p>
        </p:txBody>
      </p:sp>
    </p:spTree>
    <p:extLst>
      <p:ext uri="{BB962C8B-B14F-4D97-AF65-F5344CB8AC3E}">
        <p14:creationId xmlns:p14="http://schemas.microsoft.com/office/powerpoint/2010/main" val="42575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4</a:t>
            </a:fld>
            <a:endParaRPr lang="en-AU"/>
          </a:p>
        </p:txBody>
      </p:sp>
      <p:pic>
        <p:nvPicPr>
          <p:cNvPr id="1026" name="Picture 2" descr="Image result for The value chain in water and sew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67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5</a:t>
            </a:fld>
            <a:endParaRPr lang="en-AU"/>
          </a:p>
        </p:txBody>
      </p:sp>
      <p:pic>
        <p:nvPicPr>
          <p:cNvPr id="2050" name="Picture 2" descr="Image result for The value chain in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93617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301851"/>
            <a:ext cx="8553144" cy="1111550"/>
            <a:chOff x="0" y="0"/>
            <a:chExt cx="8553144" cy="111155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8553144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nature of competition at each relevant</a:t>
              </a:r>
            </a:p>
            <a:p>
              <a:pPr>
                <a:lnSpc>
                  <a:spcPts val="32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evel and how is the market structured?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059333" y="6381328"/>
            <a:ext cx="4185075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structure and competition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152400"/>
            <a:ext cx="8808022" cy="1078977"/>
            <a:chOff x="0" y="0"/>
            <a:chExt cx="8808022" cy="1078977"/>
          </a:xfrm>
        </p:grpSpPr>
        <p:sp>
          <p:nvSpPr>
            <p:cNvPr id="17" name="TextBox 16"/>
            <p:cNvSpPr txBox="1"/>
            <p:nvPr/>
          </p:nvSpPr>
          <p:spPr>
            <a:xfrm>
              <a:off x="0" y="0"/>
              <a:ext cx="8808022" cy="10789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 and the economics of natural monopolies</a:t>
              </a:r>
            </a:p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determines where competition is possible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99592" y="6309320"/>
            <a:ext cx="239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ABS, CME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301851"/>
            <a:ext cx="8856112" cy="1111550"/>
            <a:chOff x="0" y="0"/>
            <a:chExt cx="8856112" cy="111155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885611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nature of competition at a level and how</a:t>
              </a:r>
            </a:p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the market structured?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059333" y="6381328"/>
            <a:ext cx="4185075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structure and competition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152400"/>
            <a:ext cx="8808022" cy="1078977"/>
            <a:chOff x="0" y="0"/>
            <a:chExt cx="8808022" cy="1078977"/>
          </a:xfrm>
        </p:grpSpPr>
        <p:sp>
          <p:nvSpPr>
            <p:cNvPr id="17" name="TextBox 16"/>
            <p:cNvSpPr txBox="1"/>
            <p:nvPr/>
          </p:nvSpPr>
          <p:spPr>
            <a:xfrm>
              <a:off x="0" y="0"/>
              <a:ext cx="8808022" cy="10789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 and the economics of natural monopolies</a:t>
              </a:r>
            </a:p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determines where competition is possible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52400" y="2483875"/>
            <a:ext cx="8158805" cy="668608"/>
            <a:chOff x="0" y="0"/>
            <a:chExt cx="8158805" cy="668608"/>
          </a:xfrm>
        </p:grpSpPr>
        <p:sp>
          <p:nvSpPr>
            <p:cNvPr id="22" name="TextBox 21"/>
            <p:cNvSpPr txBox="1"/>
            <p:nvPr/>
          </p:nvSpPr>
          <p:spPr>
            <a:xfrm>
              <a:off x="0" y="0"/>
              <a:ext cx="8158805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is competition facilitated through access?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52400" y="3234035"/>
            <a:ext cx="7746834" cy="668608"/>
            <a:chOff x="0" y="0"/>
            <a:chExt cx="7746834" cy="668608"/>
          </a:xfrm>
        </p:grpSpPr>
        <p:sp>
          <p:nvSpPr>
            <p:cNvPr id="27" name="TextBox 26"/>
            <p:cNvSpPr txBox="1"/>
            <p:nvPr/>
          </p:nvSpPr>
          <p:spPr>
            <a:xfrm>
              <a:off x="0" y="0"/>
              <a:ext cx="7746834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level of vertical integration is allowed?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2400" y="1301851"/>
            <a:ext cx="8553144" cy="1111550"/>
            <a:chOff x="0" y="0"/>
            <a:chExt cx="8553144" cy="1111550"/>
          </a:xfrm>
        </p:grpSpPr>
        <p:sp>
          <p:nvSpPr>
            <p:cNvPr id="32" name="TextBox 31"/>
            <p:cNvSpPr txBox="1"/>
            <p:nvPr/>
          </p:nvSpPr>
          <p:spPr>
            <a:xfrm>
              <a:off x="0" y="0"/>
              <a:ext cx="8553144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nature of competition at each relevant</a:t>
              </a:r>
            </a:p>
            <a:p>
              <a:pPr>
                <a:lnSpc>
                  <a:spcPts val="32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evel and how is the market structured?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5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7832" y="2915913"/>
            <a:ext cx="1668361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19436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presentation-flatpack-2017</Template>
  <TotalTime>228</TotalTime>
  <Words>268</Words>
  <Application>Microsoft Office PowerPoint</Application>
  <PresentationFormat>On-screen Show (4:3)</PresentationFormat>
  <Paragraphs>69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Regulated network charges account for much of the end-user price increase (in states where networks owned by governments)</vt:lpstr>
      <vt:lpstr>PowerPoint Presentation</vt:lpstr>
      <vt:lpstr>PowerPoint Presentation</vt:lpstr>
      <vt:lpstr>PowerPoint Presentation</vt:lpstr>
      <vt:lpstr>PowerPoint Presentation</vt:lpstr>
    </vt:vector>
  </TitlesOfParts>
  <Company>Productivity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Wicks, Athena</dc:creator>
  <cp:lastModifiedBy>Maria Tortura</cp:lastModifiedBy>
  <cp:revision>14</cp:revision>
  <cp:lastPrinted>2017-04-03T00:27:20Z</cp:lastPrinted>
  <dcterms:created xsi:type="dcterms:W3CDTF">2017-10-09T23:04:01Z</dcterms:created>
  <dcterms:modified xsi:type="dcterms:W3CDTF">2017-11-01T00:07:47Z</dcterms:modified>
</cp:coreProperties>
</file>